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handoutMasterIdLst>
    <p:handoutMasterId r:id="rId50"/>
  </p:handoutMasterIdLst>
  <p:sldIdLst>
    <p:sldId id="290" r:id="rId2"/>
    <p:sldId id="301" r:id="rId3"/>
    <p:sldId id="310" r:id="rId4"/>
    <p:sldId id="311" r:id="rId5"/>
    <p:sldId id="362" r:id="rId6"/>
    <p:sldId id="335" r:id="rId7"/>
    <p:sldId id="336" r:id="rId8"/>
    <p:sldId id="337" r:id="rId9"/>
    <p:sldId id="338" r:id="rId10"/>
    <p:sldId id="339" r:id="rId11"/>
    <p:sldId id="340"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2" r:id="rId25"/>
    <p:sldId id="327" r:id="rId26"/>
    <p:sldId id="359" r:id="rId27"/>
    <p:sldId id="360" r:id="rId28"/>
    <p:sldId id="361" r:id="rId29"/>
    <p:sldId id="329" r:id="rId30"/>
    <p:sldId id="333" r:id="rId31"/>
    <p:sldId id="334" r:id="rId32"/>
    <p:sldId id="351" r:id="rId33"/>
    <p:sldId id="303" r:id="rId34"/>
    <p:sldId id="306" r:id="rId35"/>
    <p:sldId id="307" r:id="rId36"/>
    <p:sldId id="308" r:id="rId37"/>
    <p:sldId id="352" r:id="rId38"/>
    <p:sldId id="347" r:id="rId39"/>
    <p:sldId id="304" r:id="rId40"/>
    <p:sldId id="364" r:id="rId41"/>
    <p:sldId id="348" r:id="rId42"/>
    <p:sldId id="349" r:id="rId43"/>
    <p:sldId id="350" r:id="rId44"/>
    <p:sldId id="345" r:id="rId45"/>
    <p:sldId id="331" r:id="rId46"/>
    <p:sldId id="332" r:id="rId47"/>
    <p:sldId id="33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73082" autoAdjust="0"/>
  </p:normalViewPr>
  <p:slideViewPr>
    <p:cSldViewPr snapToGrid="0" snapToObjects="1">
      <p:cViewPr>
        <p:scale>
          <a:sx n="84" d="100"/>
          <a:sy n="84" d="100"/>
        </p:scale>
        <p:origin x="1552" y="216"/>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56"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en-US"/>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2EC84D24-6747-4DB7-B4C3-81CB90631A38}" srcId="{46AA5C4A-4D06-4F7D-B0BB-137759E4FE23}" destId="{5BB41CC5-E865-4CF4-BF28-DC36A0C7379C}" srcOrd="2" destOrd="0" parTransId="{4CF938B1-10D3-4229-A698-4491EDB0F4E9}" sibTransId="{D4011C49-F87F-4029-A968-510CFD7B8CD5}"/>
    <dgm:cxn modelId="{63B770D3-BAFD-46CD-95B3-656B11EE721A}" type="presOf" srcId="{5BB41CC5-E865-4CF4-BF28-DC36A0C7379C}" destId="{6BC2E684-4906-48E0-A84C-FDC5052B4F23}" srcOrd="0" destOrd="2" presId="urn:microsoft.com/office/officeart/2005/8/layout/vList5"/>
    <dgm:cxn modelId="{C28B6CEF-F84A-41C6-8CAC-D0B656780ECB}" srcId="{E56C05EA-0D99-4B9A-BC93-DF46BBF1B00F}" destId="{B38B2BA4-42F1-4878-91C5-C1D443596204}" srcOrd="0" destOrd="0" parTransId="{28CEEDA3-F5D1-43D1-96E8-8E47755969B1}" sibTransId="{10DD8E93-9ABA-4F89-9568-0FBF7A96F3E6}"/>
    <dgm:cxn modelId="{669E4831-2762-4D1E-83D1-1A1656E55AA1}" type="presOf" srcId="{E56C05EA-0D99-4B9A-BC93-DF46BBF1B00F}" destId="{FB22492A-160C-4412-B54C-7978F888A244}" srcOrd="0" destOrd="0" presId="urn:microsoft.com/office/officeart/2005/8/layout/vList5"/>
    <dgm:cxn modelId="{453BB3B4-AC9D-4C17-B424-14693A923973}" type="presOf" srcId="{3CD1D8BE-4577-44DA-9F05-16B57C25498F}" destId="{6BC2E684-4906-48E0-A84C-FDC5052B4F23}"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Speech: this is the whole JD Driver testing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 Test Data is Our</a:t>
            </a:r>
            <a:r>
              <a:rPr lang="en-US" baseline="0" dirty="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 Test 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 Design</a:t>
            </a:r>
            <a:r>
              <a:rPr lang="en-US" baseline="0" dirty="0">
                <a:solidFill>
                  <a:schemeClr val="tx1"/>
                </a:solidFill>
              </a:rPr>
              <a:t> Test case: it specifies the ‘Input + pre-test state of the software</a:t>
            </a:r>
            <a:r>
              <a:rPr lang="de-DE" baseline="0" dirty="0">
                <a:solidFill>
                  <a:schemeClr val="tx1"/>
                </a:solidFill>
              </a:rPr>
              <a:t>`</a:t>
            </a:r>
            <a:r>
              <a:rPr lang="en-US" baseline="0" dirty="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4. Compare Result with test cases: Comparison process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The base view must be used exclusively to draw a map</a:t>
            </a:r>
            <a:r>
              <a:rPr lang="en-US" sz="1400" dirty="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Do not instruct the user to perform tasks on iPhone</a:t>
            </a:r>
            <a:r>
              <a:rPr lang="en-US" sz="1400" dirty="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Provide a way to enter panning mode</a:t>
            </a:r>
            <a:r>
              <a:rPr lang="en-US" sz="1400" dirty="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Immediately terminate route guidance when requested</a:t>
            </a:r>
            <a:r>
              <a:rPr lang="en-US" sz="1400" dirty="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Supported countries</a:t>
            </a:r>
            <a:r>
              <a:rPr lang="en-US" sz="1400" dirty="0">
                <a:latin typeface="Helvetica Neue" charset="0"/>
                <a:ea typeface="Helvetica Neue" charset="0"/>
                <a:cs typeface="Helvetica Neue" charset="0"/>
              </a:rPr>
              <a:t>. Ensure that your map is appropriate in each supported country.</a:t>
            </a:r>
            <a:endParaRPr lang="de-DE" sz="1400" dirty="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Respond quickly and minimize interaction.</a:t>
            </a:r>
            <a:r>
              <a:rPr lang="en-US" sz="1200" b="0" i="0" kern="1200" dirty="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a:solidFill>
                  <a:schemeClr val="tx1"/>
                </a:solidFill>
                <a:effectLst/>
                <a:latin typeface="+mn-lt"/>
                <a:ea typeface="+mn-ea"/>
                <a:cs typeface="+mn-cs"/>
              </a:rPr>
              <a:t>Increase accuracy with custom vocabulary.</a:t>
            </a:r>
            <a:r>
              <a:rPr lang="en-US" sz="1200" b="0" i="0" kern="1200" dirty="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a:solidFill>
                  <a:schemeClr val="tx1"/>
                </a:solidFill>
                <a:effectLst/>
                <a:latin typeface="+mn-lt"/>
                <a:ea typeface="+mn-ea"/>
                <a:cs typeface="+mn-cs"/>
              </a:rPr>
              <a:t>nongeneric</a:t>
            </a:r>
            <a:r>
              <a:rPr lang="en-US" sz="1200" b="0" i="0" kern="1200" dirty="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12.12.2019</a:t>
            </a:r>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12.12.2019</a:t>
            </a:r>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12.12.2019</a:t>
            </a:r>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12.12.2019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4.jpg"/><Relationship Id="rId10"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a:t>12.12.2019</a:t>
            </a:r>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3"/>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4"/>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pic>
        <p:nvPicPr>
          <p:cNvPr id="2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5"/>
          <a:stretch>
            <a:fillRect/>
          </a:stretch>
        </p:blipFill>
        <p:spPr>
          <a:xfrm>
            <a:off x="10159298" y="203737"/>
            <a:ext cx="1325563" cy="1325563"/>
          </a:xfrm>
          <a:prstGeom prst="rect">
            <a:avLst/>
          </a:prstGeom>
        </p:spPr>
      </p:pic>
      <p:pic>
        <p:nvPicPr>
          <p:cNvPr id="22"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3"/>
          <a:stretch>
            <a:fillRect/>
          </a:stretch>
        </p:blipFill>
        <p:spPr>
          <a:xfrm>
            <a:off x="929949" y="4556759"/>
            <a:ext cx="1095090" cy="1112810"/>
          </a:xfrm>
          <a:prstGeom prst="rect">
            <a:avLst/>
          </a:prstGeom>
        </p:spPr>
      </p:pic>
    </p:spTree>
    <p:extLst>
      <p:ext uri="{BB962C8B-B14F-4D97-AF65-F5344CB8AC3E}">
        <p14:creationId xmlns:p14="http://schemas.microsoft.com/office/powerpoint/2010/main" val="298534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xmlns=""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xmlns=""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xmlns=""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xmlns=""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ar-SA" dirty="0">
                <a:solidFill>
                  <a:schemeClr val="bg1"/>
                </a:solidFill>
              </a:rPr>
              <a:t>22.11.2019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rPr>
              <a:t>12.12.2019</a:t>
            </a: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Data</a:t>
            </a: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Results</a:t>
            </a: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Reports</a:t>
            </a: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Design Test Cases</a:t>
            </a: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Prepare Test Data</a:t>
            </a: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Run Program with Test Data</a:t>
            </a: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Compare Result with Test Cases</a:t>
            </a: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lumMod val="95000"/>
                    <a:lumOff val="5000"/>
                  </a:schemeClr>
                </a:solidFill>
              </a:rPr>
              <a:t>Take a field type note</a:t>
            </a:r>
            <a:r>
              <a:rPr lang="de-DE" sz="1200" dirty="0">
                <a:solidFill>
                  <a:schemeClr val="tx1">
                    <a:lumMod val="95000"/>
                    <a:lumOff val="5000"/>
                  </a:schemeClr>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nvPr>
        </p:nvGraphicFramePr>
        <p:xfrm>
          <a:off x="2808509" y="1825624"/>
          <a:ext cx="8835806" cy="442918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000" kern="1200" dirty="0">
                          <a:solidFill>
                            <a:srgbClr val="CC00CC"/>
                          </a:solidFill>
                          <a:effectLst/>
                          <a:latin typeface="+mn-lt"/>
                          <a:ea typeface="+mn-ea"/>
                          <a:cs typeface="+mn-cs"/>
                        </a:rPr>
                        <a:t>Connect JD Driver </a:t>
                      </a:r>
                      <a:r>
                        <a:rPr lang="de-DE" sz="1000" kern="1200" dirty="0" err="1">
                          <a:solidFill>
                            <a:srgbClr val="CC00CC"/>
                          </a:solidFill>
                          <a:effectLst/>
                          <a:latin typeface="+mn-lt"/>
                          <a:ea typeface="+mn-ea"/>
                          <a:cs typeface="+mn-cs"/>
                        </a:rPr>
                        <a:t>with</a:t>
                      </a:r>
                      <a:r>
                        <a:rPr lang="de-DE" sz="1000" kern="1200" dirty="0">
                          <a:solidFill>
                            <a:srgbClr val="CC00CC"/>
                          </a:solidFill>
                          <a:effectLst/>
                          <a:latin typeface="+mn-lt"/>
                          <a:ea typeface="+mn-ea"/>
                          <a:cs typeface="+mn-cs"/>
                        </a:rPr>
                        <a:t> </a:t>
                      </a:r>
                      <a:r>
                        <a:rPr lang="de-DE" sz="1000" kern="1200" dirty="0" err="1">
                          <a:solidFill>
                            <a:srgbClr val="CC00CC"/>
                          </a:solidFill>
                          <a:effectLst/>
                          <a:latin typeface="+mn-lt"/>
                          <a:ea typeface="+mn-ea"/>
                          <a:cs typeface="+mn-cs"/>
                        </a:rPr>
                        <a:t>car</a:t>
                      </a:r>
                      <a:endParaRPr lang="de-DE" sz="1000" kern="1200" dirty="0">
                        <a:solidFill>
                          <a:srgbClr val="CC00CC"/>
                        </a:solidFill>
                        <a:effectLst/>
                        <a:latin typeface="+mn-lt"/>
                        <a:ea typeface="+mn-ea"/>
                        <a:cs typeface="+mn-cs"/>
                      </a:endParaRPr>
                    </a:p>
                    <a:p>
                      <a:pPr marL="228600" lvl="0" indent="-228600">
                        <a:buFont typeface="+mj-lt"/>
                        <a:buAutoNum type="arabicPeriod"/>
                      </a:pPr>
                      <a:r>
                        <a:rPr lang="en-GB" sz="1000" kern="1200" dirty="0">
                          <a:solidFill>
                            <a:srgbClr val="CC00CC"/>
                          </a:solidFill>
                          <a:effectLst/>
                          <a:latin typeface="+mn-lt"/>
                          <a:ea typeface="+mn-ea"/>
                          <a:cs typeface="+mn-cs"/>
                        </a:rPr>
                        <a:t>Voice command for taking field type note</a:t>
                      </a:r>
                      <a:endParaRPr lang="de-DE" sz="1000" kern="1200" dirty="0">
                        <a:solidFill>
                          <a:srgbClr val="CC00CC"/>
                        </a:solidFill>
                        <a:effectLst/>
                        <a:latin typeface="+mn-lt"/>
                        <a:ea typeface="+mn-ea"/>
                        <a:cs typeface="+mn-cs"/>
                      </a:endParaRPr>
                    </a:p>
                  </a:txBody>
                  <a:tcPr/>
                </a:tc>
                <a:tc>
                  <a:txBody>
                    <a:bodyPr/>
                    <a:lstStyle/>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“Of which type? Field or General“</a:t>
                      </a:r>
                      <a:endParaRPr lang="de-DE" sz="1000" kern="1200" dirty="0">
                        <a:solidFill>
                          <a:srgbClr val="CC00CC"/>
                        </a:solidFill>
                        <a:effectLst/>
                        <a:latin typeface="+mn-lt"/>
                        <a:ea typeface="+mn-ea"/>
                        <a:cs typeface="+mn-cs"/>
                      </a:endParaRPr>
                    </a:p>
                    <a:p>
                      <a:r>
                        <a:rPr lang="de-DE" sz="1000" kern="1200" dirty="0">
                          <a:solidFill>
                            <a:srgbClr val="CC00CC"/>
                          </a:solidFill>
                          <a:effectLst/>
                          <a:latin typeface="+mn-lt"/>
                          <a:ea typeface="+mn-ea"/>
                          <a:cs typeface="+mn-cs"/>
                        </a:rPr>
                        <a:t>User: </a:t>
                      </a:r>
                      <a:r>
                        <a:rPr lang="de-DE" sz="1000" i="1" kern="1200" dirty="0">
                          <a:solidFill>
                            <a:srgbClr val="CC00CC"/>
                          </a:solidFill>
                          <a:effectLst/>
                          <a:latin typeface="+mn-lt"/>
                          <a:ea typeface="+mn-ea"/>
                          <a:cs typeface="+mn-cs"/>
                        </a:rPr>
                        <a:t>“</a:t>
                      </a:r>
                      <a:r>
                        <a:rPr lang="de-DE" sz="1000" i="1" kern="1200" dirty="0" err="1">
                          <a:solidFill>
                            <a:srgbClr val="CC00CC"/>
                          </a:solidFill>
                          <a:effectLst/>
                          <a:latin typeface="+mn-lt"/>
                          <a:ea typeface="+mn-ea"/>
                          <a:cs typeface="+mn-cs"/>
                        </a:rPr>
                        <a:t>field</a:t>
                      </a:r>
                      <a:r>
                        <a:rPr lang="de-DE" sz="1000" i="1" kern="1200" dirty="0">
                          <a:solidFill>
                            <a:srgbClr val="CC00CC"/>
                          </a:solidFill>
                          <a:effectLst/>
                          <a:latin typeface="+mn-lt"/>
                          <a:ea typeface="+mn-ea"/>
                          <a:cs typeface="+mn-cs"/>
                        </a:rPr>
                        <a:t>“</a:t>
                      </a:r>
                      <a:r>
                        <a:rPr lang="de-DE" sz="1000" dirty="0">
                          <a:solidFill>
                            <a:srgbClr val="CC00CC"/>
                          </a:solidFill>
                          <a:effectLst/>
                        </a:rPr>
                        <a:t> </a:t>
                      </a:r>
                      <a:endParaRPr lang="de-DE" sz="1000" dirty="0">
                        <a:solidFill>
                          <a:srgbClr val="CC00CC"/>
                        </a:solidFill>
                      </a:endParaRPr>
                    </a:p>
                  </a:txBody>
                  <a:tcPr/>
                </a:tc>
                <a:tc>
                  <a:txBody>
                    <a:bodyPr/>
                    <a:lstStyle/>
                    <a:p>
                      <a:r>
                        <a:rPr lang="en-GB" sz="1000" kern="1200" dirty="0">
                          <a:solidFill>
                            <a:srgbClr val="CC00CC"/>
                          </a:solidFill>
                          <a:effectLst/>
                          <a:latin typeface="+mn-lt"/>
                          <a:ea typeface="+mn-ea"/>
                          <a:cs typeface="+mn-cs"/>
                        </a:rPr>
                        <a:t>Siri should ask the field name</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 </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“For which field? Potato or Tomato field?“</a:t>
                      </a:r>
                      <a:endParaRPr lang="de-DE" sz="10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0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0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000" dirty="0">
                        <a:solidFill>
                          <a:srgbClr val="CC00CC"/>
                        </a:solidFill>
                      </a:endParaRPr>
                    </a:p>
                  </a:txBody>
                  <a:tcPr/>
                </a:tc>
                <a:tc>
                  <a:txBody>
                    <a:bodyPr/>
                    <a:lstStyle/>
                    <a:p>
                      <a:pPr algn="ctr"/>
                      <a:r>
                        <a:rPr lang="de-DE" sz="10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rPr>
                        <a:t>07-12-2019</a:t>
                      </a:r>
                    </a:p>
                    <a:p>
                      <a:pPr algn="ctr"/>
                      <a:endParaRPr lang="de-DE" sz="10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a:t>
            </a:r>
            <a:r>
              <a:rPr lang="en-US" b="1" dirty="0" smtClean="0">
                <a:latin typeface="Helvetica Neue"/>
              </a:rPr>
              <a:t>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a:t>
            </a:r>
            <a:r>
              <a:rPr lang="en-US" b="1" dirty="0" smtClean="0">
                <a:latin typeface="Helvetica Neue"/>
              </a:rPr>
              <a:t>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80237" y="1611666"/>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a:latin typeface="Helvetica Neue" charset="0"/>
                <a:ea typeface="Helvetica Neue" charset="0"/>
                <a:cs typeface="Helvetica Neue" charset="0"/>
              </a:rPr>
              <a:t>Functional requirements</a:t>
            </a:r>
          </a:p>
          <a:p>
            <a:pPr marL="285750" indent="-285750" algn="ctr">
              <a:buFont typeface="Arial" charset="0"/>
              <a:buChar char="•"/>
            </a:pPr>
            <a:r>
              <a:rPr lang="en-US" dirty="0">
                <a:latin typeface="Helvetica Neue" charset="0"/>
                <a:ea typeface="Helvetica Neue" charset="0"/>
                <a:cs typeface="Helvetica Neue" charset="0"/>
              </a:rPr>
              <a:t>Use cases</a:t>
            </a:r>
          </a:p>
          <a:p>
            <a:pPr marL="285750" indent="-285750" algn="ctr">
              <a:buFont typeface="Arial" charset="0"/>
              <a:buChar char="•"/>
            </a:pPr>
            <a:r>
              <a:rPr lang="en-US" dirty="0">
                <a:latin typeface="Helvetica Neue" charset="0"/>
                <a:ea typeface="Helvetica Neue" charset="0"/>
                <a:cs typeface="Helvetica Neue" charset="0"/>
              </a:rPr>
              <a:t>Architecture</a:t>
            </a:r>
          </a:p>
          <a:p>
            <a:pPr marL="285750" indent="-285750" algn="ctr">
              <a:buFont typeface="Arial" charset="0"/>
              <a:buChar char="•"/>
            </a:pPr>
            <a:r>
              <a:rPr lang="en-US" dirty="0">
                <a:latin typeface="Helvetica Neue" charset="0"/>
                <a:ea typeface="Helvetica Neue" charset="0"/>
                <a:cs typeface="Helvetica Neue" charset="0"/>
              </a:rPr>
              <a:t>Prototyping and UX design</a:t>
            </a:r>
          </a:p>
          <a:p>
            <a:pPr marL="285750" indent="-285750" algn="ctr">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application</a:t>
            </a:r>
          </a:p>
          <a:p>
            <a:pPr marL="285750" indent="-285750" algn="ctr">
              <a:buFont typeface="Arial" charset="0"/>
              <a:buChar char="•"/>
            </a:pPr>
            <a:r>
              <a:rPr lang="en-US" dirty="0">
                <a:latin typeface="Helvetica Neue" charset="0"/>
                <a:ea typeface="Helvetica Neue" charset="0"/>
                <a:cs typeface="Helvetica Neue" charset="0"/>
              </a:rPr>
              <a:t>Testing</a:t>
            </a:r>
          </a:p>
          <a:p>
            <a:pPr marL="285750" indent="-285750" algn="ctr">
              <a:buFont typeface="Arial" charset="0"/>
              <a:buChar char="•"/>
            </a:pPr>
            <a:r>
              <a:rPr lang="en-US" dirty="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689452" y="1582867"/>
            <a:ext cx="278917" cy="9296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1410609"/>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38</a:t>
            </a:fld>
            <a:endParaRPr lang="en-US" dirty="0">
              <a:solidFill>
                <a:schemeClr val="bg1"/>
              </a:solidFill>
            </a:endParaRPr>
          </a:p>
        </p:txBody>
      </p:sp>
    </p:spTree>
    <p:extLst>
      <p:ext uri="{BB962C8B-B14F-4D97-AF65-F5344CB8AC3E}">
        <p14:creationId xmlns:p14="http://schemas.microsoft.com/office/powerpoint/2010/main" val="50359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40</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xmlns=""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xmlns=""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xmlns=""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xmlns=""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1304193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41</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xmlns=""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xmlns=""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42</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xmlns=""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961EEF27-8DF1-452E-BAD9-385E5098541B}"/>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43</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xmlns=""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44</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45</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Siri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46</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Introduction: CarPlay Navigation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47</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a:latin typeface="Helvetica Neue"/>
              </a:rPr>
              <a:t>CarPlay navigation apps are designed to look and feel like your app on iPhone with familiar UI elements. </a:t>
            </a:r>
            <a:r>
              <a:rPr lang="en-GB" dirty="0">
                <a:latin typeface="Helvetica Neue"/>
              </a:rPr>
              <a:t>Our application is optimized for the driving environment with brief interactions without commanding the driver’s attention and uses Siri interactions.</a:t>
            </a:r>
          </a:p>
          <a:p>
            <a:pPr algn="ctr"/>
            <a:r>
              <a:rPr lang="en-GB" dirty="0">
                <a:latin typeface="Helvetica Neue"/>
              </a:rPr>
              <a:t>The on-screen information is 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12.12.2019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2753</Words>
  <Application>Microsoft Macintosh PowerPoint</Application>
  <PresentationFormat>Widescreen</PresentationFormat>
  <Paragraphs>615</Paragraphs>
  <Slides>47</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Calibri</vt:lpstr>
      <vt:lpstr>Calibri Light</vt:lpstr>
      <vt:lpstr>Consolas</vt:lpstr>
      <vt:lpstr>Helvetica Neue</vt:lpstr>
      <vt:lpstr>Helvetica Neue Condensed</vt:lpstr>
      <vt:lpstr>Helvetica Neue Light</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JD Driver Testing Approaches</vt:lpstr>
      <vt:lpstr>JD Driver Testing Process</vt:lpstr>
      <vt:lpstr>Sample Test Case</vt:lpstr>
      <vt:lpstr>Quality Assurance Summary</vt:lpstr>
      <vt:lpstr>User Interface/ User Experience CarPlay Documentation</vt:lpstr>
      <vt:lpstr>Navigation App Templates</vt:lpstr>
      <vt:lpstr>CarPlay Navigation App</vt:lpstr>
      <vt:lpstr>Project Management</vt:lpstr>
      <vt:lpstr>Project Management (Responsibilities)</vt:lpstr>
      <vt:lpstr>Project Management (Flow)</vt:lpstr>
      <vt:lpstr>Project Management (Tools)</vt:lpstr>
      <vt:lpstr>Project Management (Improvements)</vt:lpstr>
      <vt:lpstr>Summary</vt:lpstr>
      <vt:lpstr>Thank You </vt:lpstr>
      <vt:lpstr>Project Management (Methodologies)</vt:lpstr>
      <vt:lpstr>CarPlay Classes</vt:lpstr>
      <vt:lpstr>MapKit Classes</vt:lpstr>
      <vt:lpstr>Realm Classes</vt:lpstr>
      <vt:lpstr>Siri Classes</vt:lpstr>
      <vt:lpstr>Base View</vt:lpstr>
      <vt:lpstr>CarPlay Navigation Guidelines Followed</vt:lpstr>
      <vt:lpstr>CarPlay Siri Guidelines Followed</vt:lpstr>
      <vt:lpstr>Introduction: CarPlay Navigation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423</cp:revision>
  <dcterms:created xsi:type="dcterms:W3CDTF">2019-10-21T07:54:10Z</dcterms:created>
  <dcterms:modified xsi:type="dcterms:W3CDTF">2019-12-16T22:37:49Z</dcterms:modified>
</cp:coreProperties>
</file>